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BA835B3-068B-4B0B-8D75-CA5FC31873F3}" type="datetimeFigureOut">
              <a:rPr lang="en-US" smtClean="0"/>
              <a:pPr/>
              <a:t>8/31/11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41E83B-9CB6-4B67-B258-EE774EE5E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ookwizard.scholastic.com/tbw/homePage.do" TargetMode="External"/><Relationship Id="rId4" Type="http://schemas.openxmlformats.org/officeDocument/2006/relationships/hyperlink" Target="http://www.bookadventure.org/ki/bs/ki_bs_helpfind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merican Typewriter"/>
                <a:cs typeface="American Typewriter"/>
              </a:rPr>
              <a:t>How to Choose a Book You Will Enjoy!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pic>
        <p:nvPicPr>
          <p:cNvPr id="1026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8100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ipe dir="u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merican Typewriter"/>
                <a:cs typeface="American Typewriter"/>
              </a:rPr>
              <a:t>Happy Reading!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706" b="1" dirty="0" smtClean="0">
                <a:latin typeface="Stereofidelic" pitchFamily="2" charset="0"/>
              </a:rPr>
              <a:t>Check with your teacher or the librarian if you would like more help finding </a:t>
            </a:r>
          </a:p>
          <a:p>
            <a:pPr>
              <a:buNone/>
            </a:pPr>
            <a:r>
              <a:rPr lang="en-US" sz="4706" b="1" dirty="0" smtClean="0">
                <a:latin typeface="Stereofidelic" pitchFamily="2" charset="0"/>
              </a:rPr>
              <a:t>the perfect book for you!!</a:t>
            </a:r>
            <a:endParaRPr lang="en-US" sz="4706" b="1" dirty="0">
              <a:latin typeface="Stereofidelic" pitchFamily="2" charset="0"/>
            </a:endParaRPr>
          </a:p>
        </p:txBody>
      </p:sp>
      <p:pic>
        <p:nvPicPr>
          <p:cNvPr id="8194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0292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edge/>
    <p:sndAc>
      <p:stSnd>
        <p:snd r:embed="rId2" name="applause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merican Typewriter"/>
                <a:cs typeface="American Typewriter"/>
              </a:rPr>
              <a:t>Step 1: Fiction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Books that are made up by the author, or are not true</a:t>
            </a:r>
          </a:p>
          <a:p>
            <a:endParaRPr lang="en-US" sz="3600" dirty="0" smtClean="0">
              <a:latin typeface="American Typewriter"/>
              <a:cs typeface="American Typewriter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merican Typewriter"/>
                <a:cs typeface="American Typewriter"/>
              </a:rPr>
              <a:t>There are many different kinds of fiction</a:t>
            </a:r>
          </a:p>
          <a:p>
            <a:pPr>
              <a:buNone/>
            </a:pPr>
            <a:endParaRPr lang="en-US" sz="3600" dirty="0" smtClean="0">
              <a:latin typeface="American Typewriter"/>
              <a:cs typeface="American Typewriter"/>
            </a:endParaRPr>
          </a:p>
          <a:p>
            <a:pPr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										 								</a:t>
            </a:r>
            <a:r>
              <a:rPr lang="en-US" sz="3600" dirty="0" smtClean="0">
                <a:latin typeface="American Typewriter"/>
                <a:cs typeface="American Typewriter"/>
              </a:rPr>
              <a:t>So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pic>
        <p:nvPicPr>
          <p:cNvPr id="2050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006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ipe dir="r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merican Typewriter"/>
                <a:cs typeface="American Typewriter"/>
              </a:rPr>
              <a:t>Step 2: Think about 					your interests</a:t>
            </a:r>
            <a:endParaRPr lang="en-US" sz="48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1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merican Typewriter"/>
                <a:cs typeface="American Typewriter"/>
              </a:rPr>
              <a:t>What are you in to??</a:t>
            </a:r>
          </a:p>
          <a:p>
            <a:pPr>
              <a:buNone/>
            </a:pPr>
            <a:r>
              <a:rPr lang="en-US" sz="4800" dirty="0" smtClean="0">
                <a:latin typeface="American Typewriter"/>
                <a:cs typeface="American Typewriter"/>
              </a:rPr>
              <a:t>	-</a:t>
            </a:r>
            <a:r>
              <a:rPr lang="en-US" sz="4400" dirty="0" smtClean="0">
                <a:latin typeface="American Typewriter"/>
                <a:cs typeface="American Typewriter"/>
              </a:rPr>
              <a:t>Sports			-Sci-Fi		</a:t>
            </a:r>
          </a:p>
          <a:p>
            <a:pPr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	-Mysteries		-Fantasy</a:t>
            </a:r>
          </a:p>
          <a:p>
            <a:pPr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	-Adventures	-Humor</a:t>
            </a:r>
          </a:p>
          <a:p>
            <a:pPr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	-Romance		-Real life</a:t>
            </a:r>
            <a:endParaRPr lang="en-US" sz="4400" dirty="0">
              <a:latin typeface="American Typewriter"/>
              <a:cs typeface="American Typewriter"/>
            </a:endParaRPr>
          </a:p>
        </p:txBody>
      </p:sp>
      <p:pic>
        <p:nvPicPr>
          <p:cNvPr id="3074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181600"/>
            <a:ext cx="1550429" cy="12774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edge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erican Typewriter"/>
                <a:cs typeface="American Typewriter"/>
              </a:rPr>
              <a:t>Step 3: Titles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24" dirty="0" smtClean="0">
                <a:latin typeface="American Typewriter"/>
                <a:cs typeface="American Typewriter"/>
              </a:rPr>
              <a:t>Never judge a book by it’s cover…or should you??</a:t>
            </a:r>
          </a:p>
          <a:p>
            <a:pPr>
              <a:buNone/>
            </a:pPr>
            <a:endParaRPr lang="en-US" sz="5400" dirty="0" smtClean="0">
              <a:latin typeface="Stereofidelic" pitchFamily="2" charset="0"/>
            </a:endParaRPr>
          </a:p>
          <a:p>
            <a:pPr>
              <a:buNone/>
            </a:pPr>
            <a:endParaRPr lang="en-US" sz="5400" dirty="0" smtClean="0">
              <a:latin typeface="Stereofidelic" pitchFamily="2" charset="0"/>
            </a:endParaRPr>
          </a:p>
          <a:p>
            <a:r>
              <a:rPr lang="en-US" sz="4324" dirty="0" smtClean="0">
                <a:latin typeface="American Typewriter"/>
                <a:cs typeface="American Typewriter"/>
              </a:rPr>
              <a:t>Inspect the title and outside of the book carefully!  </a:t>
            </a:r>
            <a:endParaRPr lang="en-US" sz="4324" dirty="0">
              <a:latin typeface="American Typewriter"/>
              <a:cs typeface="American Typewriter"/>
            </a:endParaRPr>
          </a:p>
        </p:txBody>
      </p:sp>
      <p:pic>
        <p:nvPicPr>
          <p:cNvPr id="4098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3528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ipe dir="d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erican Typewriter"/>
                <a:cs typeface="American Typewriter"/>
              </a:rPr>
              <a:t>Step 4: Look Inside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merican Typewriter"/>
                <a:cs typeface="American Typewriter"/>
              </a:rPr>
              <a:t>Open the book!!</a:t>
            </a:r>
          </a:p>
          <a:p>
            <a:r>
              <a:rPr lang="en-US" sz="4000" dirty="0" smtClean="0">
                <a:latin typeface="American Typewriter"/>
                <a:cs typeface="American Typewriter"/>
              </a:rPr>
              <a:t>Check for the following:</a:t>
            </a:r>
          </a:p>
          <a:p>
            <a:pPr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	</a:t>
            </a:r>
            <a:r>
              <a:rPr lang="en-US" sz="4000" u="sng" dirty="0" err="1" smtClean="0">
                <a:latin typeface="American Typewriter"/>
                <a:cs typeface="American Typewriter"/>
              </a:rPr>
              <a:t>Picture(s</a:t>
            </a:r>
            <a:r>
              <a:rPr lang="en-US" sz="4000" u="sng" dirty="0" smtClean="0">
                <a:latin typeface="American Typewriter"/>
                <a:cs typeface="American Typewriter"/>
              </a:rPr>
              <a:t>)</a:t>
            </a:r>
          </a:p>
          <a:p>
            <a:pPr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				   </a:t>
            </a:r>
            <a:r>
              <a:rPr lang="en-US" sz="4000" u="sng" dirty="0" smtClean="0">
                <a:latin typeface="American Typewriter"/>
                <a:cs typeface="American Typewriter"/>
              </a:rPr>
              <a:t>Size of text</a:t>
            </a:r>
          </a:p>
          <a:p>
            <a:pPr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					</a:t>
            </a:r>
            <a:r>
              <a:rPr lang="en-US" sz="4000" dirty="0" smtClean="0">
                <a:latin typeface="American Typewriter"/>
                <a:cs typeface="American Typewriter"/>
              </a:rPr>
              <a:t>        </a:t>
            </a:r>
            <a:r>
              <a:rPr lang="en-US" sz="4000" u="sng" dirty="0" smtClean="0">
                <a:latin typeface="American Typewriter"/>
                <a:cs typeface="American Typewriter"/>
              </a:rPr>
              <a:t>White Space</a:t>
            </a:r>
            <a:endParaRPr lang="en-US" sz="4000" u="sng" dirty="0">
              <a:latin typeface="American Typewriter"/>
              <a:cs typeface="American Typewriter"/>
            </a:endParaRPr>
          </a:p>
        </p:txBody>
      </p:sp>
      <p:pic>
        <p:nvPicPr>
          <p:cNvPr id="5122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419600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ipe dir="u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86200"/>
            <a:ext cx="7620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merican Typewriter"/>
                <a:cs typeface="American Typewriter"/>
              </a:rPr>
              <a:t>Step 5: Read the 						 	  </a:t>
            </a:r>
            <a:r>
              <a:rPr lang="en-US" sz="4400" dirty="0" smtClean="0">
                <a:latin typeface="American Typewriter"/>
                <a:cs typeface="American Typewriter"/>
              </a:rPr>
              <a:t>Preview / Trailer</a:t>
            </a:r>
            <a:endParaRPr lang="en-US" sz="4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77800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merican Typewriter"/>
                <a:cs typeface="American Typewriter"/>
              </a:rPr>
              <a:t>Book </a:t>
            </a:r>
            <a:r>
              <a:rPr lang="en-US" sz="4000" dirty="0" smtClean="0">
                <a:latin typeface="American Typewriter"/>
                <a:cs typeface="American Typewriter"/>
              </a:rPr>
              <a:t>previews</a:t>
            </a:r>
            <a:r>
              <a:rPr lang="en-US" sz="4000" dirty="0" smtClean="0">
                <a:latin typeface="American Typewriter"/>
                <a:cs typeface="American Typewriter"/>
              </a:rPr>
              <a:t> </a:t>
            </a:r>
            <a:r>
              <a:rPr lang="en-US" sz="4000" dirty="0" smtClean="0">
                <a:latin typeface="American Typewriter"/>
                <a:cs typeface="American Typewriter"/>
              </a:rPr>
              <a:t>are found on the back cover of the book, or on the book jacket.</a:t>
            </a:r>
          </a:p>
          <a:p>
            <a:pPr>
              <a:buNone/>
            </a:pPr>
            <a:endParaRPr lang="en-US" sz="3600" u="sng" dirty="0" smtClean="0">
              <a:latin typeface="American Typewriter"/>
              <a:cs typeface="American Typewriter"/>
            </a:endParaRPr>
          </a:p>
          <a:p>
            <a:pPr>
              <a:buNone/>
            </a:pPr>
            <a:r>
              <a:rPr lang="en-US" sz="3600" u="sng" dirty="0" smtClean="0">
                <a:latin typeface="American Typewriter"/>
                <a:cs typeface="American Typewriter"/>
              </a:rPr>
              <a:t>Hint</a:t>
            </a:r>
            <a:r>
              <a:rPr lang="en-US" sz="3600" dirty="0" smtClean="0">
                <a:latin typeface="American Typewriter"/>
                <a:cs typeface="American Typewriter"/>
              </a:rPr>
              <a:t>:  </a:t>
            </a:r>
            <a:r>
              <a:rPr lang="en-US" sz="3400" dirty="0" smtClean="0">
                <a:latin typeface="American Typewriter"/>
                <a:cs typeface="American Typewriter"/>
              </a:rPr>
              <a:t>If you fall asleep reading the book </a:t>
            </a:r>
            <a:r>
              <a:rPr lang="en-US" sz="3400" dirty="0" smtClean="0">
                <a:latin typeface="American Typewriter"/>
                <a:cs typeface="American Typewriter"/>
              </a:rPr>
              <a:t>preview</a:t>
            </a:r>
            <a:r>
              <a:rPr lang="en-US" sz="3400" dirty="0" smtClean="0">
                <a:latin typeface="American Typewriter"/>
                <a:cs typeface="American Typewriter"/>
              </a:rPr>
              <a:t>, </a:t>
            </a:r>
            <a:r>
              <a:rPr lang="en-US" sz="3400" dirty="0" smtClean="0">
                <a:latin typeface="American Typewriter"/>
                <a:cs typeface="American Typewriter"/>
              </a:rPr>
              <a:t>this is probably </a:t>
            </a:r>
          </a:p>
          <a:p>
            <a:pPr>
              <a:buNone/>
            </a:pPr>
            <a:r>
              <a:rPr lang="en-US" sz="3400" dirty="0" smtClean="0">
                <a:latin typeface="American Typewriter"/>
                <a:cs typeface="American Typewriter"/>
              </a:rPr>
              <a:t>   not the book for you!</a:t>
            </a:r>
            <a:endParaRPr lang="en-US" sz="3400" dirty="0">
              <a:latin typeface="American Typewriter"/>
              <a:cs typeface="American Typewriter"/>
            </a:endParaRPr>
          </a:p>
        </p:txBody>
      </p:sp>
      <p:pic>
        <p:nvPicPr>
          <p:cNvPr id="6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334000"/>
            <a:ext cx="1491429" cy="122880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ll dir="d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merican Typewriter"/>
                <a:cs typeface="American Typewriter"/>
              </a:rPr>
              <a:t>Step 6: </a:t>
            </a:r>
            <a:r>
              <a:rPr lang="en-US" sz="5400" dirty="0" err="1" smtClean="0">
                <a:latin typeface="American Typewriter"/>
                <a:cs typeface="American Typewriter"/>
              </a:rPr>
              <a:t>Lexile</a:t>
            </a:r>
            <a:r>
              <a:rPr lang="en-US" sz="5400" dirty="0" smtClean="0">
                <a:latin typeface="American Typewriter"/>
                <a:cs typeface="American Typewriter"/>
              </a:rPr>
              <a:t> Check</a:t>
            </a:r>
            <a:endParaRPr lang="en-US" sz="5400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79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Almost all of the books in our library have been given a </a:t>
            </a:r>
            <a:r>
              <a:rPr lang="en-US" sz="3600" dirty="0" err="1" smtClean="0">
                <a:latin typeface="American Typewriter"/>
                <a:cs typeface="American Typewriter"/>
              </a:rPr>
              <a:t>lexile</a:t>
            </a:r>
            <a:r>
              <a:rPr lang="en-US" sz="3600" dirty="0" smtClean="0">
                <a:latin typeface="American Typewriter"/>
                <a:cs typeface="American Typewriter"/>
              </a:rPr>
              <a:t> number.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Look for books that are close to your </a:t>
            </a:r>
            <a:r>
              <a:rPr lang="en-US" sz="3600" dirty="0" err="1" smtClean="0">
                <a:latin typeface="American Typewriter"/>
                <a:cs typeface="American Typewriter"/>
              </a:rPr>
              <a:t>lexile</a:t>
            </a:r>
            <a:r>
              <a:rPr lang="en-US" sz="3600" dirty="0" smtClean="0">
                <a:latin typeface="American Typewriter"/>
                <a:cs typeface="American Typewriter"/>
              </a:rPr>
              <a:t> level. </a:t>
            </a:r>
          </a:p>
          <a:p>
            <a:pPr algn="ctr">
              <a:buNone/>
            </a:pPr>
            <a:r>
              <a:rPr lang="en-US" sz="3600" b="1" dirty="0" smtClean="0">
                <a:latin typeface="American Typewriter"/>
                <a:cs typeface="American Typewriter"/>
              </a:rPr>
              <a:t>(50 below &amp; 100 above)</a:t>
            </a:r>
          </a:p>
          <a:p>
            <a:pPr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Example: If my </a:t>
            </a:r>
            <a:r>
              <a:rPr lang="en-US" sz="3600" dirty="0" err="1" smtClean="0">
                <a:latin typeface="American Typewriter"/>
                <a:cs typeface="American Typewriter"/>
              </a:rPr>
              <a:t>lexile</a:t>
            </a:r>
            <a:r>
              <a:rPr lang="en-US" sz="3600" dirty="0" smtClean="0">
                <a:latin typeface="American Typewriter"/>
                <a:cs typeface="American Typewriter"/>
              </a:rPr>
              <a:t> score was 600, I could search for books with </a:t>
            </a:r>
            <a:r>
              <a:rPr lang="en-US" sz="3600" dirty="0" err="1" smtClean="0">
                <a:latin typeface="American Typewriter"/>
                <a:cs typeface="American Typewriter"/>
              </a:rPr>
              <a:t>lexiles</a:t>
            </a:r>
            <a:r>
              <a:rPr lang="en-US" sz="3600" dirty="0" smtClean="0">
                <a:latin typeface="American Typewriter"/>
                <a:cs typeface="American Typewriter"/>
              </a:rPr>
              <a:t> from 550 to 700.</a:t>
            </a:r>
          </a:p>
        </p:txBody>
      </p:sp>
      <p:pic>
        <p:nvPicPr>
          <p:cNvPr id="7170" name="Picture 2" descr="C:\Users\Preferred User\AppData\Local\Microsoft\Windows\Temporary Internet Files\Content.IE5\923UWAHD\MCj04404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581400"/>
            <a:ext cx="909172" cy="74907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Step 7: 5 Finger Test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Open the book to any page.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Read the page.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Put a finger up for every word you do not know.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If you get to 5 fingers, this book is too hard. Find a different book.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1061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Stereofidelic" pitchFamily="2" charset="0"/>
              </a:rPr>
              <a:t>Helpful Sites</a:t>
            </a:r>
            <a:endParaRPr lang="en-US" sz="7200" dirty="0">
              <a:latin typeface="Stereofide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Stereofidelic" pitchFamily="2" charset="0"/>
                <a:hlinkClick r:id="rId3"/>
              </a:rPr>
              <a:t>Scholastic Book Wizard</a:t>
            </a:r>
            <a:endParaRPr lang="en-US" sz="5400" dirty="0" smtClean="0">
              <a:latin typeface="Stereofidelic" pitchFamily="2" charset="0"/>
            </a:endParaRPr>
          </a:p>
          <a:p>
            <a:endParaRPr lang="en-US" sz="5400" dirty="0" smtClean="0">
              <a:latin typeface="Stereofidelic" pitchFamily="2" charset="0"/>
            </a:endParaRPr>
          </a:p>
          <a:p>
            <a:r>
              <a:rPr lang="en-US" sz="5400" dirty="0" smtClean="0">
                <a:latin typeface="Stereofidelic" pitchFamily="2" charset="0"/>
                <a:hlinkClick r:id="rId4"/>
              </a:rPr>
              <a:t>Book Adventure</a:t>
            </a:r>
            <a:endParaRPr lang="en-US" sz="5400" dirty="0">
              <a:latin typeface="Stereofidelic" pitchFamily="2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wheel spokes="1"/>
    <p:sndAc>
      <p:stSnd>
        <p:snd r:embed="rId2" name="whoosh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</TotalTime>
  <Words>268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How to Choose a Book You Will Enjoy!</vt:lpstr>
      <vt:lpstr>Step 1: Fiction</vt:lpstr>
      <vt:lpstr>Step 2: Think about      your interests</vt:lpstr>
      <vt:lpstr>Step 3: Titles</vt:lpstr>
      <vt:lpstr>Step 4: Look Inside</vt:lpstr>
      <vt:lpstr>Step 5: Read the           Preview / Trailer</vt:lpstr>
      <vt:lpstr>Step 6: Lexile Check</vt:lpstr>
      <vt:lpstr>Step 7: 5 Finger Test</vt:lpstr>
      <vt:lpstr>Helpful Sites</vt:lpstr>
      <vt:lpstr>Happy Reading!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Choose a Book  You Will Enjoy!</dc:title>
  <dc:creator>Preferred User</dc:creator>
  <cp:lastModifiedBy>Leander ISD</cp:lastModifiedBy>
  <cp:revision>30</cp:revision>
  <dcterms:created xsi:type="dcterms:W3CDTF">2009-09-16T13:47:18Z</dcterms:created>
  <dcterms:modified xsi:type="dcterms:W3CDTF">2011-08-31T16:28:17Z</dcterms:modified>
</cp:coreProperties>
</file>